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995" autoAdjust="0"/>
  </p:normalViewPr>
  <p:slideViewPr>
    <p:cSldViewPr>
      <p:cViewPr>
        <p:scale>
          <a:sx n="89" d="100"/>
          <a:sy n="89" d="100"/>
        </p:scale>
        <p:origin x="846" y="-79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03AD84-CD03-408B-B48E-A3C531B541BF}" type="datetimeFigureOut">
              <a:rPr lang="en-US" smtClean="0"/>
              <a:t>8/29/2021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C803BC-9268-4D45-875F-6C4EDCA75F49}" type="slidenum">
              <a:rPr lang="en-US" smtClean="0"/>
              <a:t>‹#›</a:t>
            </a:fld>
            <a:endParaRPr lang="en-US"/>
          </a:p>
        </p:txBody>
      </p:sp>
    </p:spTree>
    <p:extLst>
      <p:ext uri="{BB962C8B-B14F-4D97-AF65-F5344CB8AC3E}">
        <p14:creationId xmlns:p14="http://schemas.microsoft.com/office/powerpoint/2010/main" val="2245342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Teenage pregnancy is one of the most pressing public health issues in my community. However, while the adolescent birth rate in the United States has decreased significantly in recent years, the adolescent pregnancy rate in the United States remains significantly higher than in other Western industrialized countries</a:t>
            </a:r>
            <a:r>
              <a:rPr lang="en-US" sz="1200" kern="1200" dirty="0" smtClean="0">
                <a:solidFill>
                  <a:schemeClr val="tx1"/>
                </a:solidFill>
                <a:latin typeface="Times New Roman" pitchFamily="18" charset="0"/>
                <a:ea typeface="+mn-ea"/>
                <a:cs typeface="Times New Roman" pitchFamily="18" charset="0"/>
              </a:rPr>
              <a:t>. </a:t>
            </a:r>
            <a:r>
              <a:rPr lang="en-US" sz="1200" kern="1200" dirty="0" smtClean="0">
                <a:solidFill>
                  <a:schemeClr val="tx1"/>
                </a:solidFill>
                <a:latin typeface="Times New Roman" pitchFamily="18" charset="0"/>
                <a:ea typeface="+mn-ea"/>
                <a:cs typeface="Times New Roman" pitchFamily="18" charset="0"/>
              </a:rPr>
              <a:t>Racial and ethnic, and geographic disparities in the teen birth rate also continue to persist. Every year, almost 350,000 American teenagers under the age of 18 become pregnant. Approximately 82 </a:t>
            </a:r>
            <a:r>
              <a:rPr lang="en-US" sz="1200" kern="1200" dirty="0" smtClean="0">
                <a:solidFill>
                  <a:schemeClr val="tx1"/>
                </a:solidFill>
                <a:latin typeface="Times New Roman" pitchFamily="18" charset="0"/>
                <a:ea typeface="+mn-ea"/>
                <a:cs typeface="Times New Roman" pitchFamily="18" charset="0"/>
              </a:rPr>
              <a:t>percent </a:t>
            </a:r>
            <a:r>
              <a:rPr lang="en-US" sz="1200" kern="1200" dirty="0" smtClean="0">
                <a:solidFill>
                  <a:schemeClr val="tx1"/>
                </a:solidFill>
                <a:latin typeface="Times New Roman" pitchFamily="18" charset="0"/>
                <a:ea typeface="+mn-ea"/>
                <a:cs typeface="Times New Roman" pitchFamily="18" charset="0"/>
              </a:rPr>
              <a:t>of these pregnancies are </a:t>
            </a:r>
            <a:r>
              <a:rPr lang="en-US" sz="1200" kern="1200" dirty="0" smtClean="0">
                <a:solidFill>
                  <a:schemeClr val="tx1"/>
                </a:solidFill>
                <a:latin typeface="Times New Roman" pitchFamily="18" charset="0"/>
                <a:ea typeface="+mn-ea"/>
                <a:cs typeface="Times New Roman" pitchFamily="18" charset="0"/>
              </a:rPr>
              <a:t>unplanned (Cook &amp; Cameron, 2015). </a:t>
            </a:r>
            <a:r>
              <a:rPr lang="en-US" sz="1200" kern="1200" dirty="0" smtClean="0">
                <a:solidFill>
                  <a:schemeClr val="tx1"/>
                </a:solidFill>
                <a:latin typeface="Times New Roman" pitchFamily="18" charset="0"/>
                <a:ea typeface="+mn-ea"/>
                <a:cs typeface="Times New Roman" pitchFamily="18" charset="0"/>
              </a:rPr>
              <a:t>These unplanned pregnancies usually have an impact on the girls; as of these cases, 55% give birth, 15 per cent miscarry, and 31% carry out </a:t>
            </a:r>
            <a:r>
              <a:rPr lang="en-US" sz="1200" kern="1200" dirty="0" smtClean="0">
                <a:solidFill>
                  <a:schemeClr val="tx1"/>
                </a:solidFill>
                <a:latin typeface="Times New Roman" pitchFamily="18" charset="0"/>
                <a:ea typeface="+mn-ea"/>
                <a:cs typeface="Times New Roman" pitchFamily="18" charset="0"/>
              </a:rPr>
              <a:t>abortion.  </a:t>
            </a:r>
            <a:endParaRPr lang="en-US" sz="1200" kern="1200" dirty="0" smtClean="0">
              <a:solidFill>
                <a:schemeClr val="tx1"/>
              </a:solidFill>
              <a:latin typeface="Times New Roman" pitchFamily="18" charset="0"/>
              <a:ea typeface="+mn-ea"/>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2</a:t>
            </a:fld>
            <a:endParaRPr lang="en-US"/>
          </a:p>
        </p:txBody>
      </p:sp>
    </p:spTree>
    <p:extLst>
      <p:ext uri="{BB962C8B-B14F-4D97-AF65-F5344CB8AC3E}">
        <p14:creationId xmlns:p14="http://schemas.microsoft.com/office/powerpoint/2010/main" val="3356169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Times New Roman" pitchFamily="18" charset="0"/>
              </a:rPr>
              <a:t>Teenage pregnancy prevention entails more than just avoiding high-risk </a:t>
            </a:r>
            <a:r>
              <a:rPr lang="en-US" sz="1200" kern="1200" dirty="0" err="1" smtClean="0">
                <a:solidFill>
                  <a:schemeClr val="tx1"/>
                </a:solidFill>
                <a:latin typeface="Times New Roman" pitchFamily="18" charset="0"/>
                <a:ea typeface="+mn-ea"/>
                <a:cs typeface="Times New Roman" pitchFamily="18" charset="0"/>
              </a:rPr>
              <a:t>behaviours</a:t>
            </a:r>
            <a:r>
              <a:rPr lang="en-US" sz="1200" kern="1200" dirty="0" smtClean="0">
                <a:solidFill>
                  <a:schemeClr val="tx1"/>
                </a:solidFill>
                <a:latin typeface="Times New Roman" pitchFamily="18" charset="0"/>
                <a:ea typeface="+mn-ea"/>
                <a:cs typeface="Times New Roman" pitchFamily="18" charset="0"/>
              </a:rPr>
              <a:t>. To keep moving forward in this direction, we must address the underlying social causes; the most pressing of which is the predicament of young people growing up in an economically and socially stressed environment. Adolescent pregnancy rates are higher among those with the lowest socioeconomic position and opportunities. </a:t>
            </a:r>
          </a:p>
          <a:p>
            <a:r>
              <a:rPr lang="en-US" sz="1200" kern="1200" dirty="0" smtClean="0">
                <a:solidFill>
                  <a:schemeClr val="tx1"/>
                </a:solidFill>
                <a:latin typeface="Times New Roman" pitchFamily="18" charset="0"/>
                <a:ea typeface="+mn-ea"/>
                <a:cs typeface="Times New Roman" pitchFamily="18" charset="0"/>
              </a:rPr>
              <a:t>The most effective, but also most difficult, approach to lower teenage pregnancy and birth rates is to improve the social context in which adolescents who are at risk of early pregnancy live, such as poverty, isolation from school, work, or other essential social factors. Isolation from interactions with parents and other caregivers are all factors. The rate of teenage pregnancy reflects the health of communities, states, and countries (</a:t>
            </a:r>
            <a:r>
              <a:rPr lang="en-US" sz="1200" kern="1200" dirty="0" err="1" smtClean="0">
                <a:solidFill>
                  <a:schemeClr val="tx1"/>
                </a:solidFill>
                <a:latin typeface="Times New Roman" pitchFamily="18" charset="0"/>
                <a:ea typeface="+mn-ea"/>
                <a:cs typeface="Times New Roman" pitchFamily="18" charset="0"/>
              </a:rPr>
              <a:t>Tevendale</a:t>
            </a:r>
            <a:r>
              <a:rPr lang="en-US" sz="1200" kern="1200" dirty="0" smtClean="0">
                <a:solidFill>
                  <a:schemeClr val="tx1"/>
                </a:solidFill>
                <a:latin typeface="Times New Roman" pitchFamily="18" charset="0"/>
                <a:ea typeface="+mn-ea"/>
                <a:cs typeface="Times New Roman" pitchFamily="18" charset="0"/>
              </a:rPr>
              <a:t> et al., 2017). Teens need reasons to make healthy sex decisions, and there is no more motivating reason than their genuine hope for a bright and prosperous future.</a:t>
            </a:r>
          </a:p>
          <a:p>
            <a:endParaRPr lang="en-US"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8DC803BC-9268-4D45-875F-6C4EDCA75F49}" type="slidenum">
              <a:rPr lang="en-US" smtClean="0"/>
              <a:t>11</a:t>
            </a:fld>
            <a:endParaRPr lang="en-US"/>
          </a:p>
        </p:txBody>
      </p:sp>
    </p:spTree>
    <p:extLst>
      <p:ext uri="{BB962C8B-B14F-4D97-AF65-F5344CB8AC3E}">
        <p14:creationId xmlns:p14="http://schemas.microsoft.com/office/powerpoint/2010/main" val="3181649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12</a:t>
            </a:fld>
            <a:endParaRPr lang="en-US"/>
          </a:p>
        </p:txBody>
      </p:sp>
    </p:spTree>
    <p:extLst>
      <p:ext uri="{BB962C8B-B14F-4D97-AF65-F5344CB8AC3E}">
        <p14:creationId xmlns:p14="http://schemas.microsoft.com/office/powerpoint/2010/main" val="178099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Times New Roman" pitchFamily="18" charset="0"/>
              </a:rPr>
              <a:t>Teenage pregnancy and birth have substantial social and economic costs that can have negative short and long-term consequences for teen parents, their children, and their family and community. Pregnancy and delivery have a major influence on the educational outcomes as most of the affected teenagers are unlikely to complete high school. Another common effect on teen parents is postpartum depression. Furthermore, they are more likely to live in poverty, and their children are more likely to have health and developmental issues (Cook &amp; Cameron, 2015).</a:t>
            </a:r>
          </a:p>
          <a:p>
            <a:r>
              <a:rPr lang="en-US" sz="1200" kern="1200" dirty="0" smtClean="0">
                <a:solidFill>
                  <a:schemeClr val="tx1"/>
                </a:solidFill>
                <a:latin typeface="Times New Roman" pitchFamily="18" charset="0"/>
                <a:ea typeface="+mn-ea"/>
                <a:cs typeface="Times New Roman" pitchFamily="18" charset="0"/>
              </a:rPr>
              <a:t>Children born to teenage mothers face a variety of issues. They are more likely to have low birth weight, have greater foster placement rates, and have poorer emotional support and cognitive stimulation levels. Family members may also be influenced by teenage pregnancy as a result of societal risks and influences. Individual attitudes and beliefs about teenage pregnancy are influenced by family members, who also share socioeconomic risks such as poverty and lack of opportunities. Family members utilize their resources to cater for the needs of both teen moms and their children.</a:t>
            </a:r>
            <a:endParaRPr lang="en-US" sz="1200" kern="1200" dirty="0">
              <a:solidFill>
                <a:schemeClr val="tx1"/>
              </a:solidFill>
              <a:latin typeface="Times New Roman" pitchFamily="18" charset="0"/>
              <a:ea typeface="+mn-ea"/>
              <a:cs typeface="Times New Roman" pitchFamily="18" charset="0"/>
            </a:endParaRPr>
          </a:p>
        </p:txBody>
      </p:sp>
      <p:sp>
        <p:nvSpPr>
          <p:cNvPr id="4" name="Slide Number Placeholder 3"/>
          <p:cNvSpPr>
            <a:spLocks noGrp="1"/>
          </p:cNvSpPr>
          <p:nvPr>
            <p:ph type="sldNum" sz="quarter" idx="10"/>
          </p:nvPr>
        </p:nvSpPr>
        <p:spPr/>
        <p:txBody>
          <a:bodyPr/>
          <a:lstStyle/>
          <a:p>
            <a:fld id="{8DC803BC-9268-4D45-875F-6C4EDCA75F49}" type="slidenum">
              <a:rPr lang="en-US" smtClean="0"/>
              <a:t>3</a:t>
            </a:fld>
            <a:endParaRPr lang="en-US"/>
          </a:p>
        </p:txBody>
      </p:sp>
    </p:spTree>
    <p:extLst>
      <p:ext uri="{BB962C8B-B14F-4D97-AF65-F5344CB8AC3E}">
        <p14:creationId xmlns:p14="http://schemas.microsoft.com/office/powerpoint/2010/main" val="3655200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Parents, caregivers, and professionals must understand the nature and patterns of teenage sexual behaviors in order to take effective measures to minimize adolescent pregnancy. According to CHFD215</a:t>
            </a:r>
            <a:r>
              <a:rPr lang="en-US" sz="1200" kern="1200" baseline="0" dirty="0" smtClean="0">
                <a:solidFill>
                  <a:schemeClr val="tx1"/>
                </a:solidFill>
                <a:latin typeface="Times New Roman" pitchFamily="18" charset="0"/>
                <a:ea typeface="+mn-ea"/>
                <a:cs typeface="Times New Roman" pitchFamily="18" charset="0"/>
              </a:rPr>
              <a:t> (</a:t>
            </a:r>
            <a:r>
              <a:rPr lang="en-US" sz="1200" kern="1200" dirty="0" smtClean="0">
                <a:solidFill>
                  <a:schemeClr val="tx1"/>
                </a:solidFill>
                <a:latin typeface="Times New Roman" pitchFamily="18" charset="0"/>
                <a:ea typeface="+mn-ea"/>
                <a:cs typeface="Times New Roman" pitchFamily="18" charset="0"/>
              </a:rPr>
              <a:t>2021), teenage sexuality reflects the environment in which they grow up. Family, school, and peer interactions are particularly essential in this regard. Poor parental monitoring and permissive sexual attitudes and practices are linked to early sexual activity engagement (CHFD215, 2021). Sexually active teenagers do poorly in school, begin dating sooner than their peers, and have more friends who urge them to try new things sexually. Premature sexual engagement is also linked to more sexual partners and increases the chance of adolescent pregnancy over time.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4</a:t>
            </a:fld>
            <a:endParaRPr lang="en-US"/>
          </a:p>
        </p:txBody>
      </p:sp>
    </p:spTree>
    <p:extLst>
      <p:ext uri="{BB962C8B-B14F-4D97-AF65-F5344CB8AC3E}">
        <p14:creationId xmlns:p14="http://schemas.microsoft.com/office/powerpoint/2010/main" val="326857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Contraceptive usage is a critical issue for parents, caregivers, and professionals to understand when it comes to teen pregnancy. Teenagers who have sex early in life are less likely to utilize birth control when they have intercourse for the first time than older teens. This is an obviously troubling issue, and this young age group should be a focus of sex education, despite the fact that it may appear to some parents and professionals to be too early (CHFD215, 2021). When it comes to contraception, ethnic disparities are frequently an issue. The usage of condoms is on the rise, as is the use of condoms with hormonal contraceptives. Understanding how teenagers perceive the use of contraceptives helps greatly in identifying the main causes of teenage pregnancy.</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5</a:t>
            </a:fld>
            <a:endParaRPr lang="en-US"/>
          </a:p>
        </p:txBody>
      </p:sp>
    </p:spTree>
    <p:extLst>
      <p:ext uri="{BB962C8B-B14F-4D97-AF65-F5344CB8AC3E}">
        <p14:creationId xmlns:p14="http://schemas.microsoft.com/office/powerpoint/2010/main" val="1276554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Parental involvement (PI) is considered to be essential in preventing teenage pregnancy and other risky behaviors. If implemented early in a child's development, good parenting practices can safeguard adolescent girls against pregnancy. Parents have a responsibility to </a:t>
            </a:r>
            <a:r>
              <a:rPr lang="en-US" sz="1200" kern="1200" dirty="0" smtClean="0">
                <a:solidFill>
                  <a:schemeClr val="tx1"/>
                </a:solidFill>
                <a:latin typeface="Times New Roman" pitchFamily="18" charset="0"/>
                <a:ea typeface="+mn-ea"/>
                <a:cs typeface="Times New Roman" pitchFamily="18" charset="0"/>
              </a:rPr>
              <a:t>instill </a:t>
            </a:r>
            <a:r>
              <a:rPr lang="en-US" sz="1200" kern="1200" dirty="0" smtClean="0">
                <a:solidFill>
                  <a:schemeClr val="tx1"/>
                </a:solidFill>
                <a:latin typeface="Times New Roman" pitchFamily="18" charset="0"/>
                <a:ea typeface="+mn-ea"/>
                <a:cs typeface="Times New Roman" pitchFamily="18" charset="0"/>
              </a:rPr>
              <a:t>desirable behaviors in their children so that teenagers can adjust and make reasonable decisions in life.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6</a:t>
            </a:fld>
            <a:endParaRPr lang="en-US"/>
          </a:p>
        </p:txBody>
      </p:sp>
    </p:spTree>
    <p:extLst>
      <p:ext uri="{BB962C8B-B14F-4D97-AF65-F5344CB8AC3E}">
        <p14:creationId xmlns:p14="http://schemas.microsoft.com/office/powerpoint/2010/main" val="260350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Professionals, on the other hand, can assist teenage girls in preventing unwanted pregnancy by providing them with a variety of birth control alternatives, including long-acting reversible contraception (LARC), as well as outlining the advantages and disadvantages of each method. They can also give instruction on LARC insertion and removal, as well as supply LARC supplies and look into costs for the contraceptives.</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7</a:t>
            </a:fld>
            <a:endParaRPr lang="en-US"/>
          </a:p>
        </p:txBody>
      </p:sp>
    </p:spTree>
    <p:extLst>
      <p:ext uri="{BB962C8B-B14F-4D97-AF65-F5344CB8AC3E}">
        <p14:creationId xmlns:p14="http://schemas.microsoft.com/office/powerpoint/2010/main" val="2370891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Times New Roman" pitchFamily="18" charset="0"/>
                <a:ea typeface="+mn-ea"/>
                <a:cs typeface="Times New Roman" pitchFamily="18" charset="0"/>
              </a:rPr>
              <a:t>The Teenage Pregnancy Prevention Program (TPP) of the Organization for Prevention of Adolescent Pregnancy (OPA) is a nationwide evidence-based grant program that funds groups aiming to prevent teen pregnancy in the United States. OPA funds the development and evaluation of innovative and creative approaches to prevent teenage pregnancy, prevent adolescent sexually transmitted infections (STIs), and promote optimum health by investing in the implementation of successful TPP programs.</a:t>
            </a:r>
            <a:endParaRPr lang="en-US" sz="1200" b="1" kern="1200" dirty="0" smtClean="0">
              <a:solidFill>
                <a:schemeClr val="tx1"/>
              </a:solidFill>
              <a:latin typeface="Times New Roman" pitchFamily="18" charset="0"/>
              <a:ea typeface="+mn-ea"/>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8</a:t>
            </a:fld>
            <a:endParaRPr lang="en-US"/>
          </a:p>
        </p:txBody>
      </p:sp>
    </p:spTree>
    <p:extLst>
      <p:ext uri="{BB962C8B-B14F-4D97-AF65-F5344CB8AC3E}">
        <p14:creationId xmlns:p14="http://schemas.microsoft.com/office/powerpoint/2010/main" val="414772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The American Pregnancy Association is a national health organization dedicated to improving reproductive and pregnancy health through education, support, advocacy, and community awareness. It assists teens in assessing several options for an unexpected pregnancy, such as keeping and parenting, adoption, and abortion guidance. Trained nurses and prenatal educators provide these services.</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9</a:t>
            </a:fld>
            <a:endParaRPr lang="en-US"/>
          </a:p>
        </p:txBody>
      </p:sp>
    </p:spTree>
    <p:extLst>
      <p:ext uri="{BB962C8B-B14F-4D97-AF65-F5344CB8AC3E}">
        <p14:creationId xmlns:p14="http://schemas.microsoft.com/office/powerpoint/2010/main" val="3584771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pitchFamily="18" charset="0"/>
                <a:ea typeface="+mn-ea"/>
                <a:cs typeface="Times New Roman" pitchFamily="18" charset="0"/>
              </a:rPr>
              <a:t>Teen pregnancies have decreased significantly in my community and across all the United States. It is critical that we recognize and applaud these decreases, as well as efforts to increase awareness about the consequences of teenage pregnancies across the country and in the state. It is important for parents, peers, and professionals to help young teenagers by broadening their options and offering guidance and resources when they find themselves in the humiliating circumstance of becoming parents at a young age. Every member of society has a responsibility to play in ensuring that this issue is properly addressed. It's important to remember that every year a new set of teenagers comes into the equation; therefore, efforts to prevent teens from becoming pregnant must be renewed (Mueller et al., 2017). This means that a lower rate does not always imply a lower number of teenage pregnancies. We should allow the honest differences of opinion among parents and professionals in efforts to prevent adolescent pregnancy and accomplish our common goals, which are reducing teenage pregnancies, healthy teenagers who want to succeed without being burdened by premature commitments they can't handle.</a:t>
            </a:r>
          </a:p>
          <a:p>
            <a:endParaRPr lang="en-US" dirty="0"/>
          </a:p>
        </p:txBody>
      </p:sp>
      <p:sp>
        <p:nvSpPr>
          <p:cNvPr id="4" name="Slide Number Placeholder 3"/>
          <p:cNvSpPr>
            <a:spLocks noGrp="1"/>
          </p:cNvSpPr>
          <p:nvPr>
            <p:ph type="sldNum" sz="quarter" idx="10"/>
          </p:nvPr>
        </p:nvSpPr>
        <p:spPr/>
        <p:txBody>
          <a:bodyPr/>
          <a:lstStyle/>
          <a:p>
            <a:fld id="{8DC803BC-9268-4D45-875F-6C4EDCA75F49}" type="slidenum">
              <a:rPr lang="en-US" smtClean="0"/>
              <a:t>10</a:t>
            </a:fld>
            <a:endParaRPr lang="en-US"/>
          </a:p>
        </p:txBody>
      </p:sp>
    </p:spTree>
    <p:extLst>
      <p:ext uri="{BB962C8B-B14F-4D97-AF65-F5344CB8AC3E}">
        <p14:creationId xmlns:p14="http://schemas.microsoft.com/office/powerpoint/2010/main" val="3155732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86221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25131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717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4184059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3594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3091722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25423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4089147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287437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63765-FDB0-40C2-B428-239E56E2169B}"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049030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2946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D63765-FDB0-40C2-B428-239E56E2169B}" type="datetimeFigureOut">
              <a:rPr lang="en-US" smtClean="0"/>
              <a:t>8/29/2021</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07240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CD63765-FDB0-40C2-B428-239E56E2169B}" type="datetimeFigureOut">
              <a:rPr lang="en-US" smtClean="0"/>
              <a:t>8/29/2021</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177509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63765-FDB0-40C2-B428-239E56E2169B}" type="datetimeFigureOut">
              <a:rPr lang="en-US" smtClean="0"/>
              <a:t>8/29/2021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318459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442907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63765-FDB0-40C2-B428-239E56E2169B}"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5B459C5-B912-4F65-82C3-70485F7D2CB3}" type="slidenum">
              <a:rPr lang="en-US" smtClean="0"/>
              <a:t>‹#›</a:t>
            </a:fld>
            <a:endParaRPr lang="en-US"/>
          </a:p>
        </p:txBody>
      </p:sp>
    </p:spTree>
    <p:extLst>
      <p:ext uri="{BB962C8B-B14F-4D97-AF65-F5344CB8AC3E}">
        <p14:creationId xmlns:p14="http://schemas.microsoft.com/office/powerpoint/2010/main" val="2860705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6CD63765-FDB0-40C2-B428-239E56E2169B}" type="datetimeFigureOut">
              <a:rPr lang="en-US" smtClean="0"/>
              <a:t>8/29/2021</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5B459C5-B912-4F65-82C3-70485F7D2CB3}" type="slidenum">
              <a:rPr lang="en-US" smtClean="0"/>
              <a:t>‹#›</a:t>
            </a:fld>
            <a:endParaRPr lang="en-US"/>
          </a:p>
        </p:txBody>
      </p:sp>
    </p:spTree>
    <p:extLst>
      <p:ext uri="{BB962C8B-B14F-4D97-AF65-F5344CB8AC3E}">
        <p14:creationId xmlns:p14="http://schemas.microsoft.com/office/powerpoint/2010/main" val="34779634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yclassroom.apus.edu/d2l/le/enhancedSequenceViewer/38522?url=https%3A%2F%2Ff54cbe36-23a9-4505-85fe-e251f80ec34d.sequences.api.brightspace.com%2F38522%2Factivity%2F4146712%3FfilterOnDatesAndDepth%3D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066800"/>
            <a:ext cx="6600451" cy="990600"/>
          </a:xfrm>
        </p:spPr>
        <p:txBody>
          <a:bodyPr>
            <a:normAutofit fontScale="90000"/>
          </a:bodyPr>
          <a:lstStyle/>
          <a:p>
            <a:pPr algn="ct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Teen Pregnancy</a:t>
            </a:r>
            <a:r>
              <a:rPr lang="en-US" dirty="0" smtClean="0"/>
              <a:t/>
            </a:r>
            <a:br>
              <a:rPr lang="en-US" dirty="0" smtClean="0"/>
            </a:br>
            <a:endParaRPr lang="en-US" dirty="0"/>
          </a:p>
        </p:txBody>
      </p:sp>
      <p:sp>
        <p:nvSpPr>
          <p:cNvPr id="3" name="Subtitle 2"/>
          <p:cNvSpPr>
            <a:spLocks noGrp="1"/>
          </p:cNvSpPr>
          <p:nvPr>
            <p:ph type="subTitle" idx="1"/>
          </p:nvPr>
        </p:nvSpPr>
        <p:spPr>
          <a:xfrm>
            <a:off x="1480969" y="2667000"/>
            <a:ext cx="6600451" cy="1126283"/>
          </a:xfrm>
        </p:spPr>
        <p:txBody>
          <a:bodyPr>
            <a:normAutofit fontScale="92500" lnSpcReduction="20000"/>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Name</a:t>
            </a:r>
          </a:p>
          <a:p>
            <a:pPr algn="ctr"/>
            <a:r>
              <a:rPr lang="en-US" sz="2000" dirty="0" smtClean="0">
                <a:solidFill>
                  <a:schemeClr val="tx1"/>
                </a:solidFill>
                <a:latin typeface="Times New Roman" panose="02020603050405020304" pitchFamily="18" charset="0"/>
                <a:cs typeface="Times New Roman" panose="02020603050405020304" pitchFamily="18" charset="0"/>
              </a:rPr>
              <a:t>Institution</a:t>
            </a:r>
          </a:p>
          <a:p>
            <a:pPr algn="ctr"/>
            <a:r>
              <a:rPr lang="en-US" sz="2000" dirty="0" smtClean="0">
                <a:solidFill>
                  <a:schemeClr val="tx1"/>
                </a:solidFill>
                <a:latin typeface="Times New Roman" panose="02020603050405020304" pitchFamily="18" charset="0"/>
                <a:cs typeface="Times New Roman" panose="02020603050405020304" pitchFamily="18" charset="0"/>
              </a:rPr>
              <a:t>Date</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747490"/>
          </a:xfrm>
        </p:spPr>
        <p:txBody>
          <a:bodyPr>
            <a:normAutofit/>
          </a:bodyPr>
          <a:lstStyle/>
          <a:p>
            <a:pPr lvl="0"/>
            <a:r>
              <a:rPr lang="en-US" sz="2000" b="1" dirty="0" smtClean="0">
                <a:latin typeface="Times New Roman" panose="02020603050405020304" pitchFamily="18" charset="0"/>
                <a:cs typeface="Times New Roman" panose="02020603050405020304" pitchFamily="18" charset="0"/>
              </a:rPr>
              <a:t>Conclusion</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0" y="1219200"/>
            <a:ext cx="6591985" cy="2971800"/>
          </a:xfrm>
        </p:spPr>
        <p:txBody>
          <a:bodyPr>
            <a:normAutofit/>
          </a:bodyPr>
          <a:lstStyle/>
          <a:p>
            <a:r>
              <a:rPr lang="en-US" dirty="0" smtClean="0">
                <a:latin typeface="Times New Roman" panose="02020603050405020304" pitchFamily="18" charset="0"/>
                <a:cs typeface="Times New Roman" panose="02020603050405020304" pitchFamily="18" charset="0"/>
              </a:rPr>
              <a:t>Teenage pregnancies are decreasing across the United States</a:t>
            </a:r>
          </a:p>
          <a:p>
            <a:r>
              <a:rPr lang="en-US" dirty="0" smtClean="0">
                <a:latin typeface="Times New Roman" panose="02020603050405020304" pitchFamily="18" charset="0"/>
                <a:cs typeface="Times New Roman" panose="02020603050405020304" pitchFamily="18" charset="0"/>
              </a:rPr>
              <a:t>Pregnant teenagers need help and guidance from parents, peers and professionals</a:t>
            </a:r>
          </a:p>
          <a:p>
            <a:r>
              <a:rPr lang="en-US" dirty="0" smtClean="0">
                <a:latin typeface="Times New Roman" panose="02020603050405020304" pitchFamily="18" charset="0"/>
                <a:cs typeface="Times New Roman" panose="02020603050405020304" pitchFamily="18" charset="0"/>
              </a:rPr>
              <a:t>Efforts in preventing teenage pregnancy should be taken seriously</a:t>
            </a:r>
          </a:p>
          <a:p>
            <a:r>
              <a:rPr lang="en-US" dirty="0" smtClean="0">
                <a:latin typeface="Times New Roman" panose="02020603050405020304" pitchFamily="18" charset="0"/>
                <a:cs typeface="Times New Roman" panose="02020603050405020304" pitchFamily="18" charset="0"/>
              </a:rPr>
              <a:t>All opinions and recommendations from parents and professionals should be considered (Mueller et al., 2017)</a:t>
            </a:r>
          </a:p>
          <a:p>
            <a:pPr marL="0" indent="0">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pPr lvl="0"/>
            <a:r>
              <a:rPr lang="en-US" sz="2000" b="1" dirty="0" smtClean="0">
                <a:latin typeface="Times New Roman" panose="02020603050405020304" pitchFamily="18" charset="0"/>
                <a:cs typeface="Times New Roman" panose="02020603050405020304" pitchFamily="18" charset="0"/>
              </a:rPr>
              <a:t>Summary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295400" y="1524000"/>
            <a:ext cx="4819284" cy="3581400"/>
          </a:xfrm>
        </p:spPr>
        <p:txBody>
          <a:bodyPr>
            <a:normAutofit/>
          </a:bodyPr>
          <a:lstStyle/>
          <a:p>
            <a:r>
              <a:rPr lang="en-US" sz="2000" dirty="0" smtClean="0">
                <a:latin typeface="Times New Roman" panose="02020603050405020304" pitchFamily="18" charset="0"/>
                <a:cs typeface="Times New Roman" panose="02020603050405020304" pitchFamily="18" charset="0"/>
              </a:rPr>
              <a:t>A lot needs to be done when it comes to preventing teenage pregnancy</a:t>
            </a:r>
          </a:p>
          <a:p>
            <a:r>
              <a:rPr lang="en-US" sz="2000" dirty="0" smtClean="0">
                <a:latin typeface="Times New Roman" panose="02020603050405020304" pitchFamily="18" charset="0"/>
                <a:cs typeface="Times New Roman" panose="02020603050405020304" pitchFamily="18" charset="0"/>
              </a:rPr>
              <a:t>Teenage pregnancies are higher among those with the lowest social economic status</a:t>
            </a:r>
          </a:p>
          <a:p>
            <a:r>
              <a:rPr lang="en-US" sz="2000" dirty="0" smtClean="0">
                <a:latin typeface="Times New Roman" panose="02020603050405020304" pitchFamily="18" charset="0"/>
                <a:cs typeface="Times New Roman" panose="02020603050405020304" pitchFamily="18" charset="0"/>
              </a:rPr>
              <a:t>The rate of teenage pregnancies reflect the health of a community (</a:t>
            </a:r>
            <a:r>
              <a:rPr lang="en-US" sz="2000" dirty="0" err="1" smtClean="0">
                <a:latin typeface="Times New Roman" panose="02020603050405020304" pitchFamily="18" charset="0"/>
                <a:cs typeface="Times New Roman" panose="02020603050405020304" pitchFamily="18" charset="0"/>
              </a:rPr>
              <a:t>Tevendale</a:t>
            </a:r>
            <a:r>
              <a:rPr lang="en-US" sz="2000" dirty="0" smtClean="0">
                <a:latin typeface="Times New Roman" panose="02020603050405020304" pitchFamily="18" charset="0"/>
                <a:cs typeface="Times New Roman" panose="02020603050405020304" pitchFamily="18" charset="0"/>
              </a:rPr>
              <a:t> et al., 2017)</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descr="teen-pregnancy-social-issues-concepts-260nw-381145174.jpg"/>
          <p:cNvPicPr>
            <a:picLocks noChangeAspect="1"/>
          </p:cNvPicPr>
          <p:nvPr/>
        </p:nvPicPr>
        <p:blipFill>
          <a:blip r:embed="rId3" cstate="print"/>
          <a:stretch>
            <a:fillRect/>
          </a:stretch>
        </p:blipFill>
        <p:spPr>
          <a:xfrm>
            <a:off x="6019800" y="1752600"/>
            <a:ext cx="2981326" cy="23622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747490"/>
          </a:xfrm>
        </p:spPr>
        <p:txBody>
          <a:bodyPr>
            <a:normAutofit/>
          </a:bodyPr>
          <a:lstStyle/>
          <a:p>
            <a:r>
              <a:rPr lang="en-US" sz="2000" b="1" dirty="0" smtClean="0">
                <a:latin typeface="Times New Roman" panose="02020603050405020304" pitchFamily="18" charset="0"/>
                <a:cs typeface="Times New Roman" panose="02020603050405020304" pitchFamily="18" charset="0"/>
              </a:rPr>
              <a:t>References</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52600" y="1600200"/>
            <a:ext cx="6591985" cy="3777622"/>
          </a:xfrm>
        </p:spPr>
        <p:txBody>
          <a:bodyPr>
            <a:normAutofit fontScale="85000" lnSpcReduction="10000"/>
          </a:bodyPr>
          <a:lstStyle/>
          <a:p>
            <a:pPr marL="0" indent="0">
              <a:buNone/>
            </a:pPr>
            <a:r>
              <a:rPr lang="en-US" dirty="0" smtClean="0">
                <a:latin typeface="Times New Roman" panose="02020603050405020304" pitchFamily="18" charset="0"/>
                <a:cs typeface="Times New Roman" panose="02020603050405020304" pitchFamily="18" charset="0"/>
              </a:rPr>
              <a:t>CHFD215 (2021). Week 3: Physical Growth, Sexual Differences and Gender Roles. American Public University System Retrieved </a:t>
            </a:r>
            <a:r>
              <a:rPr lang="en-US" dirty="0">
                <a:latin typeface="Times New Roman" panose="02020603050405020304" pitchFamily="18" charset="0"/>
                <a:cs typeface="Times New Roman" panose="02020603050405020304" pitchFamily="18" charset="0"/>
              </a:rPr>
              <a:t>from </a:t>
            </a:r>
            <a:r>
              <a:rPr lang="en-US" dirty="0">
                <a:latin typeface="Times New Roman" panose="02020603050405020304" pitchFamily="18" charset="0"/>
                <a:cs typeface="Times New Roman" panose="02020603050405020304" pitchFamily="18" charset="0"/>
                <a:hlinkClick r:id="rId3"/>
              </a:rPr>
              <a:t>https://</a:t>
            </a:r>
            <a:r>
              <a:rPr lang="en-US" dirty="0" smtClean="0">
                <a:latin typeface="Times New Roman" panose="02020603050405020304" pitchFamily="18" charset="0"/>
                <a:cs typeface="Times New Roman" panose="02020603050405020304" pitchFamily="18" charset="0"/>
                <a:hlinkClick r:id="rId3"/>
              </a:rPr>
              <a:t>myclassroom.apus.edu/d2l/le/enhancedSequenceViewer/38522?url=https%3A%2F%2Ff54cbe36-23a9-4505-85fe-e251f80ec34d.sequences.api.brightspace.com%2F38522%2Factivity%2F4146712%3FfilterOnDatesAndDepth%3D1</a:t>
            </a: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Cook, S. M., &amp; Cameron, S. T. (2015). Social issues of teenage pregnancy. Obstetrics, </a:t>
            </a:r>
            <a:r>
              <a:rPr lang="en-US" dirty="0" err="1" smtClean="0">
                <a:latin typeface="Times New Roman" panose="02020603050405020304" pitchFamily="18" charset="0"/>
                <a:cs typeface="Times New Roman" panose="02020603050405020304" pitchFamily="18" charset="0"/>
              </a:rPr>
              <a:t>Gynaecology</a:t>
            </a:r>
            <a:r>
              <a:rPr lang="en-US" dirty="0" smtClean="0">
                <a:latin typeface="Times New Roman" panose="02020603050405020304" pitchFamily="18" charset="0"/>
                <a:cs typeface="Times New Roman" panose="02020603050405020304" pitchFamily="18" charset="0"/>
              </a:rPr>
              <a:t> &amp; Reproductive Medicine, 25(9), 243-248.</a:t>
            </a:r>
          </a:p>
          <a:p>
            <a:pPr marL="0" indent="0">
              <a:buNone/>
            </a:pPr>
            <a:r>
              <a:rPr lang="en-US" dirty="0" smtClean="0">
                <a:latin typeface="Times New Roman" panose="02020603050405020304" pitchFamily="18" charset="0"/>
                <a:cs typeface="Times New Roman" panose="02020603050405020304" pitchFamily="18" charset="0"/>
              </a:rPr>
              <a:t>Mueller, T., </a:t>
            </a:r>
            <a:r>
              <a:rPr lang="en-US" dirty="0" err="1" smtClean="0">
                <a:latin typeface="Times New Roman" panose="02020603050405020304" pitchFamily="18" charset="0"/>
                <a:cs typeface="Times New Roman" panose="02020603050405020304" pitchFamily="18" charset="0"/>
              </a:rPr>
              <a:t>Tevendale</a:t>
            </a:r>
            <a:r>
              <a:rPr lang="en-US" dirty="0" smtClean="0">
                <a:latin typeface="Times New Roman" panose="02020603050405020304" pitchFamily="18" charset="0"/>
                <a:cs typeface="Times New Roman" panose="02020603050405020304" pitchFamily="18" charset="0"/>
              </a:rPr>
              <a:t>, H. D., Fuller, T. R., House, L. D., Romero, L. M., </a:t>
            </a:r>
            <a:r>
              <a:rPr lang="en-US" dirty="0" err="1" smtClean="0">
                <a:latin typeface="Times New Roman" panose="02020603050405020304" pitchFamily="18" charset="0"/>
                <a:cs typeface="Times New Roman" panose="02020603050405020304" pitchFamily="18" charset="0"/>
              </a:rPr>
              <a:t>Brittain</a:t>
            </a:r>
            <a:r>
              <a:rPr lang="en-US" dirty="0" smtClean="0">
                <a:latin typeface="Times New Roman" panose="02020603050405020304" pitchFamily="18" charset="0"/>
                <a:cs typeface="Times New Roman" panose="02020603050405020304" pitchFamily="18" charset="0"/>
              </a:rPr>
              <a:t>, A., &amp; Varanasi, B. (2017). Teen pregnancy prevention: Implementation of a multicomponent, community-wide approach. Journal of Adolescent Health, 60(3), S9-S17.</a:t>
            </a:r>
          </a:p>
          <a:p>
            <a:pPr marL="0" indent="0">
              <a:buNone/>
            </a:pPr>
            <a:r>
              <a:rPr lang="en-US" dirty="0" err="1" smtClean="0">
                <a:latin typeface="Times New Roman" panose="02020603050405020304" pitchFamily="18" charset="0"/>
                <a:cs typeface="Times New Roman" panose="02020603050405020304" pitchFamily="18" charset="0"/>
              </a:rPr>
              <a:t>Tevendale</a:t>
            </a:r>
            <a:r>
              <a:rPr lang="en-US" dirty="0" smtClean="0">
                <a:latin typeface="Times New Roman" panose="02020603050405020304" pitchFamily="18" charset="0"/>
                <a:cs typeface="Times New Roman" panose="02020603050405020304" pitchFamily="18" charset="0"/>
              </a:rPr>
              <a:t>, H. D., Fuller, T. R., House, L. D., Dee, D. L., &amp; </a:t>
            </a:r>
            <a:r>
              <a:rPr lang="en-US" dirty="0" err="1" smtClean="0">
                <a:latin typeface="Times New Roman" panose="02020603050405020304" pitchFamily="18" charset="0"/>
                <a:cs typeface="Times New Roman" panose="02020603050405020304" pitchFamily="18" charset="0"/>
              </a:rPr>
              <a:t>Koumans</a:t>
            </a:r>
            <a:r>
              <a:rPr lang="en-US" dirty="0" smtClean="0">
                <a:latin typeface="Times New Roman" panose="02020603050405020304" pitchFamily="18" charset="0"/>
                <a:cs typeface="Times New Roman" panose="02020603050405020304" pitchFamily="18" charset="0"/>
              </a:rPr>
              <a:t>, E. H. (2017). Implementation of community-wide teen pregnancy prevention initiatives: focus on partnerships. Journal of Adolescent Health, 60(3), S7-S8.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899890"/>
          </a:xfrm>
        </p:spPr>
        <p:txBody>
          <a:bodyPr>
            <a:normAutofit/>
          </a:bodyPr>
          <a:lstStyle/>
          <a:p>
            <a:pPr lvl="0"/>
            <a:r>
              <a:rPr lang="en-US" sz="2400" b="1" dirty="0" smtClean="0">
                <a:latin typeface="Times New Roman" panose="02020603050405020304" pitchFamily="18" charset="0"/>
                <a:cs typeface="Times New Roman" panose="02020603050405020304" pitchFamily="18" charset="0"/>
              </a:rPr>
              <a:t>Introduction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295400" y="1706528"/>
            <a:ext cx="4867618" cy="2636872"/>
          </a:xfrm>
        </p:spPr>
        <p:txBody>
          <a:bodyPr>
            <a:normAutofit/>
          </a:bodyPr>
          <a:lstStyle/>
          <a:p>
            <a:r>
              <a:rPr lang="en-US" dirty="0" smtClean="0">
                <a:latin typeface="Times New Roman" panose="02020603050405020304" pitchFamily="18" charset="0"/>
                <a:cs typeface="Times New Roman" panose="02020603050405020304" pitchFamily="18" charset="0"/>
              </a:rPr>
              <a:t>Teen pregnancy is part of public health issue</a:t>
            </a:r>
          </a:p>
          <a:p>
            <a:r>
              <a:rPr lang="en-US" dirty="0" smtClean="0">
                <a:latin typeface="Times New Roman" panose="02020603050405020304" pitchFamily="18" charset="0"/>
                <a:cs typeface="Times New Roman" panose="02020603050405020304" pitchFamily="18" charset="0"/>
              </a:rPr>
              <a:t>Statistics show a significant decrease in teen pregnancy numbers (Cook &amp; Cameron, 2015).</a:t>
            </a:r>
          </a:p>
          <a:p>
            <a:r>
              <a:rPr lang="en-US" dirty="0" smtClean="0">
                <a:latin typeface="Times New Roman" panose="02020603050405020304" pitchFamily="18" charset="0"/>
                <a:cs typeface="Times New Roman" panose="02020603050405020304" pitchFamily="18" charset="0"/>
              </a:rPr>
              <a:t>It depends on racial, ethnic and geographic disparities</a:t>
            </a:r>
          </a:p>
          <a:p>
            <a:r>
              <a:rPr lang="en-US" dirty="0" smtClean="0">
                <a:latin typeface="Times New Roman" panose="02020603050405020304" pitchFamily="18" charset="0"/>
                <a:cs typeface="Times New Roman" panose="02020603050405020304" pitchFamily="18" charset="0"/>
              </a:rPr>
              <a:t>Most of teenage pregnancies are unplanned, leading to abortion and miscarriages</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original.jpg"/>
          <p:cNvPicPr>
            <a:picLocks noChangeAspect="1"/>
          </p:cNvPicPr>
          <p:nvPr/>
        </p:nvPicPr>
        <p:blipFill>
          <a:blip r:embed="rId3" cstate="print"/>
          <a:stretch>
            <a:fillRect/>
          </a:stretch>
        </p:blipFill>
        <p:spPr>
          <a:xfrm>
            <a:off x="6400800" y="1706528"/>
            <a:ext cx="2438400" cy="2286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436799" cy="899890"/>
          </a:xfrm>
        </p:spPr>
        <p:txBody>
          <a:bodyPr>
            <a:normAutofit/>
          </a:bodyPr>
          <a:lstStyle/>
          <a:p>
            <a:pPr lvl="0"/>
            <a:r>
              <a:rPr lang="en-US" sz="2400" b="1" dirty="0" smtClean="0">
                <a:latin typeface="Times New Roman" panose="02020603050405020304" pitchFamily="18" charset="0"/>
                <a:cs typeface="Times New Roman" panose="02020603050405020304" pitchFamily="18" charset="0"/>
              </a:rPr>
              <a:t>Population Affected and How</a:t>
            </a:r>
            <a:br>
              <a:rPr lang="en-US" sz="2400" b="1" dirty="0" smtClean="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45201" y="1828800"/>
            <a:ext cx="6591985" cy="3777622"/>
          </a:xfrm>
        </p:spPr>
        <p:txBody>
          <a:bodyPr>
            <a:normAutofit/>
          </a:bodyPr>
          <a:lstStyle/>
          <a:p>
            <a:r>
              <a:rPr lang="en-US" dirty="0" smtClean="0">
                <a:latin typeface="Times New Roman" panose="02020603050405020304" pitchFamily="18" charset="0"/>
                <a:cs typeface="Times New Roman" panose="02020603050405020304" pitchFamily="18" charset="0"/>
              </a:rPr>
              <a:t>Teen parents are affected in through education, express postpartum depression and poverty</a:t>
            </a:r>
          </a:p>
          <a:p>
            <a:r>
              <a:rPr lang="en-US" dirty="0" smtClean="0">
                <a:latin typeface="Times New Roman" panose="02020603050405020304" pitchFamily="18" charset="0"/>
                <a:cs typeface="Times New Roman" panose="02020603050405020304" pitchFamily="18" charset="0"/>
              </a:rPr>
              <a:t>Family members (Parents and siblings) experience shared social risks such as poverty</a:t>
            </a:r>
          </a:p>
          <a:p>
            <a:r>
              <a:rPr lang="en-US" dirty="0" smtClean="0">
                <a:latin typeface="Times New Roman" panose="02020603050405020304" pitchFamily="18" charset="0"/>
                <a:cs typeface="Times New Roman" panose="02020603050405020304" pitchFamily="18" charset="0"/>
              </a:rPr>
              <a:t>Children who are born experience health and developmental problems (Cook &amp; Cameron, 2015)</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976090"/>
          </a:xfrm>
        </p:spPr>
        <p:txBody>
          <a:bodyPr>
            <a:noAutofit/>
          </a:bodyPr>
          <a:lstStyle/>
          <a:p>
            <a:r>
              <a:rPr lang="en-US" sz="2400" b="1" dirty="0" smtClean="0">
                <a:latin typeface="Times New Roman" panose="02020603050405020304" pitchFamily="18" charset="0"/>
                <a:cs typeface="Times New Roman" panose="02020603050405020304" pitchFamily="18" charset="0"/>
              </a:rPr>
              <a:t>Concepts that can help parents, caregivers and professionals better understand teen pregnancy</a:t>
            </a:r>
            <a:br>
              <a:rPr lang="en-US" sz="2400" b="1" dirty="0" smtClean="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42415" y="1676400"/>
            <a:ext cx="6591985" cy="2743200"/>
          </a:xfrm>
        </p:spPr>
        <p:txBody>
          <a:bodyPr/>
          <a:lstStyle/>
          <a:p>
            <a:pPr marL="0" lvl="0" indent="0">
              <a:buNone/>
            </a:pPr>
            <a:r>
              <a:rPr lang="en-US" dirty="0" smtClean="0">
                <a:latin typeface="Times New Roman" panose="02020603050405020304" pitchFamily="18" charset="0"/>
                <a:cs typeface="Times New Roman" panose="02020603050405020304" pitchFamily="18" charset="0"/>
              </a:rPr>
              <a:t>Sexuality</a:t>
            </a:r>
          </a:p>
          <a:p>
            <a:r>
              <a:rPr lang="en-US" dirty="0" smtClean="0">
                <a:latin typeface="Times New Roman" panose="02020603050405020304" pitchFamily="18" charset="0"/>
                <a:cs typeface="Times New Roman" panose="02020603050405020304" pitchFamily="18" charset="0"/>
              </a:rPr>
              <a:t>Sexuality helps in understanding teenage sexual behaviors</a:t>
            </a:r>
          </a:p>
          <a:p>
            <a:r>
              <a:rPr lang="en-US" dirty="0" smtClean="0">
                <a:latin typeface="Times New Roman" panose="02020603050405020304" pitchFamily="18" charset="0"/>
                <a:cs typeface="Times New Roman" panose="02020603050405020304" pitchFamily="18" charset="0"/>
              </a:rPr>
              <a:t>The sexual behaviors are analyzed depending on the environment</a:t>
            </a:r>
          </a:p>
          <a:p>
            <a:r>
              <a:rPr lang="en-US" dirty="0" smtClean="0">
                <a:latin typeface="Times New Roman" panose="02020603050405020304" pitchFamily="18" charset="0"/>
                <a:cs typeface="Times New Roman" panose="02020603050405020304" pitchFamily="18" charset="0"/>
              </a:rPr>
              <a:t>It helps in monitoring sexual attitudes and practices (CHFD215, 2021).</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r>
              <a:rPr lang="en-US" sz="2400" b="1" dirty="0" smtClean="0">
                <a:latin typeface="Times New Roman" panose="02020603050405020304" pitchFamily="18" charset="0"/>
                <a:cs typeface="Times New Roman" panose="02020603050405020304" pitchFamily="18" charset="0"/>
              </a:rPr>
              <a:t>Continuation</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447800" y="1600200"/>
            <a:ext cx="4419600" cy="3810000"/>
          </a:xfrm>
        </p:spPr>
        <p:txBody>
          <a:bodyPr/>
          <a:lstStyle/>
          <a:p>
            <a:pPr marL="0" lvl="0" indent="0">
              <a:buNone/>
            </a:pPr>
            <a:r>
              <a:rPr lang="en-US" dirty="0" smtClean="0">
                <a:latin typeface="Times New Roman" panose="02020603050405020304" pitchFamily="18" charset="0"/>
                <a:cs typeface="Times New Roman" panose="02020603050405020304" pitchFamily="18" charset="0"/>
              </a:rPr>
              <a:t>Contraception use</a:t>
            </a:r>
          </a:p>
          <a:p>
            <a:r>
              <a:rPr lang="en-US" dirty="0" smtClean="0">
                <a:latin typeface="Times New Roman" panose="02020603050405020304" pitchFamily="18" charset="0"/>
                <a:cs typeface="Times New Roman" panose="02020603050405020304" pitchFamily="18" charset="0"/>
              </a:rPr>
              <a:t>Teenagers are less likely to use contraceptives when they have intercourse for the first time.</a:t>
            </a:r>
          </a:p>
          <a:p>
            <a:r>
              <a:rPr lang="en-US" dirty="0" smtClean="0">
                <a:latin typeface="Times New Roman" panose="02020603050405020304" pitchFamily="18" charset="0"/>
                <a:cs typeface="Times New Roman" panose="02020603050405020304" pitchFamily="18" charset="0"/>
              </a:rPr>
              <a:t>Educating teenagers on the use of contraceptives at an early age is important (CHFD215, 2021).</a:t>
            </a:r>
          </a:p>
          <a:p>
            <a:r>
              <a:rPr lang="en-US" dirty="0" smtClean="0">
                <a:latin typeface="Times New Roman" panose="02020603050405020304" pitchFamily="18" charset="0"/>
                <a:cs typeface="Times New Roman" panose="02020603050405020304" pitchFamily="18" charset="0"/>
              </a:rPr>
              <a:t>Sometimes ethnic disparities may be an issue in contraceptive use.</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descr="Contraception-Use-Not-Less-Sex-Reason-for-Decline-in-Teen-Pregnancy.jpg"/>
          <p:cNvPicPr>
            <a:picLocks noChangeAspect="1"/>
          </p:cNvPicPr>
          <p:nvPr/>
        </p:nvPicPr>
        <p:blipFill>
          <a:blip r:embed="rId3" cstate="print"/>
          <a:stretch>
            <a:fillRect/>
          </a:stretch>
        </p:blipFill>
        <p:spPr>
          <a:xfrm>
            <a:off x="6019800" y="1654946"/>
            <a:ext cx="2820966" cy="207885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360599" cy="899890"/>
          </a:xfrm>
        </p:spPr>
        <p:txBody>
          <a:bodyPr>
            <a:normAutofit fontScale="90000"/>
          </a:bodyPr>
          <a:lstStyle/>
          <a:p>
            <a:pPr lvl="0"/>
            <a:r>
              <a:rPr lang="en-US" sz="2000" b="1" dirty="0" smtClean="0">
                <a:latin typeface="Times New Roman" panose="02020603050405020304" pitchFamily="18" charset="0"/>
                <a:cs typeface="Times New Roman" panose="02020603050405020304" pitchFamily="18" charset="0"/>
              </a:rPr>
              <a:t>What can parents, peers and professionals do to help with teen pregnancy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29507" y="1524000"/>
            <a:ext cx="6591985" cy="3777622"/>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Parents can hel</a:t>
            </a:r>
            <a:r>
              <a:rPr lang="en-US" dirty="0" smtClean="0">
                <a:latin typeface="Times New Roman" panose="02020603050405020304" pitchFamily="18" charset="0"/>
                <a:cs typeface="Times New Roman" panose="02020603050405020304" pitchFamily="18" charset="0"/>
              </a:rPr>
              <a:t>p with teen pregnancy since</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They are considered important in preventing teenage pregnancy</a:t>
            </a:r>
          </a:p>
          <a:p>
            <a:r>
              <a:rPr lang="en-US" dirty="0" smtClean="0">
                <a:latin typeface="Times New Roman" panose="02020603050405020304" pitchFamily="18" charset="0"/>
                <a:cs typeface="Times New Roman" panose="02020603050405020304" pitchFamily="18" charset="0"/>
              </a:rPr>
              <a:t>They offer parental guidance in early child's development</a:t>
            </a:r>
          </a:p>
          <a:p>
            <a:r>
              <a:rPr lang="en-US" dirty="0" smtClean="0">
                <a:latin typeface="Times New Roman" panose="02020603050405020304" pitchFamily="18" charset="0"/>
                <a:cs typeface="Times New Roman" panose="02020603050405020304" pitchFamily="18" charset="0"/>
              </a:rPr>
              <a:t>They instil desirable behaviors in their children</a:t>
            </a:r>
          </a:p>
          <a:p>
            <a:r>
              <a:rPr lang="en-US" dirty="0" smtClean="0">
                <a:latin typeface="Times New Roman" panose="02020603050405020304" pitchFamily="18" charset="0"/>
                <a:cs typeface="Times New Roman" panose="02020603050405020304" pitchFamily="18" charset="0"/>
              </a:rPr>
              <a:t>They help teenagers make wise decisions in their lives</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23690"/>
          </a:xfrm>
        </p:spPr>
        <p:txBody>
          <a:bodyPr>
            <a:normAutofit/>
          </a:bodyPr>
          <a:lstStyle/>
          <a:p>
            <a:r>
              <a:rPr lang="en-US" sz="2000" b="1" dirty="0" smtClean="0">
                <a:latin typeface="Times New Roman" panose="02020603050405020304" pitchFamily="18" charset="0"/>
                <a:cs typeface="Times New Roman" panose="02020603050405020304" pitchFamily="18" charset="0"/>
              </a:rPr>
              <a:t>Continuation</a:t>
            </a:r>
            <a:r>
              <a:rPr lang="en-US"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7985" y="1219200"/>
            <a:ext cx="6591985" cy="3777622"/>
          </a:xfrm>
        </p:spPr>
        <p:txBody>
          <a:bodyPr/>
          <a:lstStyle/>
          <a:p>
            <a:pPr marL="0" indent="0">
              <a:buNone/>
            </a:pPr>
            <a:r>
              <a:rPr lang="en-US" dirty="0">
                <a:latin typeface="Times New Roman" panose="02020603050405020304" pitchFamily="18" charset="0"/>
                <a:cs typeface="Times New Roman" panose="02020603050405020304" pitchFamily="18" charset="0"/>
              </a:rPr>
              <a:t>Professionals can help with teen pregnancy since</a:t>
            </a:r>
          </a:p>
          <a:p>
            <a:r>
              <a:rPr lang="en-US" dirty="0" smtClean="0">
                <a:latin typeface="Times New Roman" panose="02020603050405020304" pitchFamily="18" charset="0"/>
                <a:cs typeface="Times New Roman" panose="02020603050405020304" pitchFamily="18" charset="0"/>
              </a:rPr>
              <a:t>Providing teenagers with variety of birth control alternatives</a:t>
            </a:r>
          </a:p>
          <a:p>
            <a:r>
              <a:rPr lang="en-US" dirty="0" smtClean="0">
                <a:latin typeface="Times New Roman" panose="02020603050405020304" pitchFamily="18" charset="0"/>
                <a:cs typeface="Times New Roman" panose="02020603050405020304" pitchFamily="18" charset="0"/>
              </a:rPr>
              <a:t>Giving instruction on long-acting reversible contraception  (LARC)</a:t>
            </a:r>
          </a:p>
          <a:p>
            <a:endParaRPr lang="en-US" dirty="0">
              <a:latin typeface="Times New Roman" panose="02020603050405020304" pitchFamily="18" charset="0"/>
              <a:cs typeface="Times New Roman" panose="02020603050405020304" pitchFamily="18" charset="0"/>
            </a:endParaRPr>
          </a:p>
        </p:txBody>
      </p:sp>
      <p:pic>
        <p:nvPicPr>
          <p:cNvPr id="5" name="Picture 4" descr="best-and-worst-birth-control-options-for-women-01-rm-1440x810 (1).jpg"/>
          <p:cNvPicPr>
            <a:picLocks noChangeAspect="1"/>
          </p:cNvPicPr>
          <p:nvPr/>
        </p:nvPicPr>
        <p:blipFill>
          <a:blip r:embed="rId3" cstate="print"/>
          <a:stretch>
            <a:fillRect/>
          </a:stretch>
        </p:blipFill>
        <p:spPr>
          <a:xfrm>
            <a:off x="4916955" y="2743200"/>
            <a:ext cx="2933015" cy="16002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99890"/>
          </a:xfrm>
        </p:spPr>
        <p:txBody>
          <a:bodyPr>
            <a:normAutofit fontScale="90000"/>
          </a:bodyPr>
          <a:lstStyle/>
          <a:p>
            <a:r>
              <a:rPr lang="en-US" sz="2000" b="1" dirty="0" smtClean="0">
                <a:latin typeface="Times New Roman" panose="02020603050405020304" pitchFamily="18" charset="0"/>
                <a:cs typeface="Times New Roman" panose="02020603050405020304" pitchFamily="18" charset="0"/>
              </a:rPr>
              <a:t>Resources available in my community to assist with teen pregnancy</a:t>
            </a:r>
            <a:br>
              <a:rPr lang="en-US" sz="2000" b="1" dirty="0" smtClean="0">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3840" y="1524000"/>
            <a:ext cx="6591985" cy="3777622"/>
          </a:xfrm>
        </p:spPr>
        <p:txBody>
          <a:bodyPr>
            <a:normAutofit/>
          </a:bodyPr>
          <a:lstStyle/>
          <a:p>
            <a:pPr marL="0" lvl="0" indent="0">
              <a:buNone/>
            </a:pPr>
            <a:r>
              <a:rPr lang="en-US" dirty="0" smtClean="0">
                <a:latin typeface="Times New Roman" panose="02020603050405020304" pitchFamily="18" charset="0"/>
                <a:cs typeface="Times New Roman" panose="02020603050405020304" pitchFamily="18" charset="0"/>
              </a:rPr>
              <a:t>Resources that help with teen pregnancy include</a:t>
            </a:r>
            <a:endParaRPr lang="en-US" dirty="0" smtClean="0">
              <a:latin typeface="Times New Roman" panose="02020603050405020304" pitchFamily="18" charset="0"/>
              <a:cs typeface="Times New Roman" panose="02020603050405020304" pitchFamily="18" charset="0"/>
            </a:endParaRPr>
          </a:p>
          <a:p>
            <a:pPr marL="0" lvl="0" indent="0">
              <a:buNone/>
            </a:pPr>
            <a:r>
              <a:rPr lang="en-US" dirty="0" smtClean="0">
                <a:latin typeface="Times New Roman" panose="02020603050405020304" pitchFamily="18" charset="0"/>
                <a:cs typeface="Times New Roman" panose="02020603050405020304" pitchFamily="18" charset="0"/>
              </a:rPr>
              <a:t>Teen Pregnancy Prevention (TPP) Program provided by Health and Human Service</a:t>
            </a:r>
          </a:p>
          <a:p>
            <a:pPr lvl="1"/>
            <a:r>
              <a:rPr lang="en-US" dirty="0" smtClean="0">
                <a:latin typeface="Times New Roman" panose="02020603050405020304" pitchFamily="18" charset="0"/>
                <a:cs typeface="Times New Roman" panose="02020603050405020304" pitchFamily="18" charset="0"/>
              </a:rPr>
              <a:t>It aims at preventing teen pregnancies</a:t>
            </a:r>
          </a:p>
          <a:p>
            <a:pPr lvl="1"/>
            <a:r>
              <a:rPr lang="en-US" dirty="0" smtClean="0">
                <a:latin typeface="Times New Roman" panose="02020603050405020304" pitchFamily="18" charset="0"/>
                <a:cs typeface="Times New Roman" panose="02020603050405020304" pitchFamily="18" charset="0"/>
              </a:rPr>
              <a:t>Encourages innovative and creative approaches in teenage pregnancy prevention</a:t>
            </a:r>
          </a:p>
          <a:p>
            <a:pPr lvl="1"/>
            <a:r>
              <a:rPr lang="en-US" dirty="0" smtClean="0">
                <a:latin typeface="Times New Roman" panose="02020603050405020304" pitchFamily="18" charset="0"/>
                <a:cs typeface="Times New Roman" panose="02020603050405020304" pitchFamily="18" charset="0"/>
              </a:rPr>
              <a:t>Implements TPP programs for optimum health</a:t>
            </a:r>
          </a:p>
          <a:p>
            <a:pPr lvl="1"/>
            <a:r>
              <a:rPr lang="en-US" dirty="0" smtClean="0">
                <a:latin typeface="Times New Roman" panose="02020603050405020304" pitchFamily="18" charset="0"/>
                <a:cs typeface="Times New Roman" panose="02020603050405020304" pitchFamily="18" charset="0"/>
              </a:rPr>
              <a:t>Contact information: Toll Free Call Center: 1-877-696-6775</a:t>
            </a:r>
          </a:p>
          <a:p>
            <a:pPr lvl="1"/>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747490"/>
          </a:xfrm>
        </p:spPr>
        <p:txBody>
          <a:bodyPr>
            <a:normAutofit/>
          </a:bodyPr>
          <a:lstStyle/>
          <a:p>
            <a:r>
              <a:rPr lang="en-US" sz="2000" b="1" dirty="0" smtClean="0">
                <a:latin typeface="Times New Roman" panose="02020603050405020304" pitchFamily="18" charset="0"/>
                <a:cs typeface="Times New Roman" panose="02020603050405020304" pitchFamily="18" charset="0"/>
              </a:rPr>
              <a:t>Continuation</a:t>
            </a:r>
            <a:r>
              <a:rPr lang="en-US" sz="20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447800" y="1436023"/>
            <a:ext cx="4118147" cy="2971800"/>
          </a:xfrm>
        </p:spPr>
        <p:txBody>
          <a:bodyPr>
            <a:normAutofit/>
          </a:bodyPr>
          <a:lstStyle/>
          <a:p>
            <a:pPr marL="0" lvl="0" indent="0">
              <a:buNone/>
            </a:pPr>
            <a:r>
              <a:rPr lang="en-US" dirty="0" smtClean="0">
                <a:latin typeface="Times New Roman" panose="02020603050405020304" pitchFamily="18" charset="0"/>
                <a:cs typeface="Times New Roman" panose="02020603050405020304" pitchFamily="18" charset="0"/>
              </a:rPr>
              <a:t>Another community resource </a:t>
            </a:r>
            <a:r>
              <a:rPr lang="en-US" dirty="0" smtClean="0">
                <a:latin typeface="Times New Roman" panose="02020603050405020304" pitchFamily="18" charset="0"/>
                <a:cs typeface="Times New Roman" panose="02020603050405020304" pitchFamily="18" charset="0"/>
              </a:rPr>
              <a:t>include the </a:t>
            </a:r>
            <a:r>
              <a:rPr lang="en-US" dirty="0" smtClean="0">
                <a:latin typeface="Times New Roman" panose="02020603050405020304" pitchFamily="18" charset="0"/>
                <a:cs typeface="Times New Roman" panose="02020603050405020304" pitchFamily="18" charset="0"/>
              </a:rPr>
              <a:t>American Pregnancy Association</a:t>
            </a:r>
          </a:p>
          <a:p>
            <a:pPr lvl="1"/>
            <a:r>
              <a:rPr lang="en-US" dirty="0" smtClean="0">
                <a:latin typeface="Times New Roman" panose="02020603050405020304" pitchFamily="18" charset="0"/>
                <a:cs typeface="Times New Roman" panose="02020603050405020304" pitchFamily="18" charset="0"/>
              </a:rPr>
              <a:t>It aims at improving reproductive and pregnancy health</a:t>
            </a:r>
          </a:p>
          <a:p>
            <a:pPr lvl="1"/>
            <a:r>
              <a:rPr lang="en-US" dirty="0" smtClean="0">
                <a:latin typeface="Times New Roman" panose="02020603050405020304" pitchFamily="18" charset="0"/>
                <a:cs typeface="Times New Roman" panose="02020603050405020304" pitchFamily="18" charset="0"/>
              </a:rPr>
              <a:t>It offers education, support and community awareness to teenagers</a:t>
            </a:r>
          </a:p>
          <a:p>
            <a:pPr lvl="1"/>
            <a:r>
              <a:rPr lang="en-US" dirty="0" smtClean="0">
                <a:latin typeface="Times New Roman" panose="02020603050405020304" pitchFamily="18" charset="0"/>
                <a:cs typeface="Times New Roman" panose="02020603050405020304" pitchFamily="18" charset="0"/>
              </a:rPr>
              <a:t>It helps teenagers in assessing options for unwanted pregnancies </a:t>
            </a:r>
          </a:p>
          <a:p>
            <a:pPr lvl="1"/>
            <a:r>
              <a:rPr lang="en-US" dirty="0" smtClean="0">
                <a:latin typeface="Times New Roman" panose="02020603050405020304" pitchFamily="18" charset="0"/>
                <a:cs typeface="Times New Roman" panose="02020603050405020304" pitchFamily="18" charset="0"/>
              </a:rPr>
              <a:t>Contact: 800-672-2296. </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download.png"/>
          <p:cNvPicPr>
            <a:picLocks noChangeAspect="1"/>
          </p:cNvPicPr>
          <p:nvPr/>
        </p:nvPicPr>
        <p:blipFill>
          <a:blip r:embed="rId3" cstate="print"/>
          <a:stretch>
            <a:fillRect/>
          </a:stretch>
        </p:blipFill>
        <p:spPr>
          <a:xfrm>
            <a:off x="5749792" y="1600200"/>
            <a:ext cx="2784608" cy="1905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187</TotalTime>
  <Words>1723</Words>
  <Application>Microsoft Office PowerPoint</Application>
  <PresentationFormat>On-screen Show (4:3)</PresentationFormat>
  <Paragraphs>83</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Times New Roman</vt:lpstr>
      <vt:lpstr>Wingdings 3</vt:lpstr>
      <vt:lpstr>Wisp</vt:lpstr>
      <vt:lpstr>                         Teen Pregnancy </vt:lpstr>
      <vt:lpstr>Introduction </vt:lpstr>
      <vt:lpstr>Population Affected and How </vt:lpstr>
      <vt:lpstr>Concepts that can help parents, caregivers and professionals better understand teen pregnancy </vt:lpstr>
      <vt:lpstr>Continuation…</vt:lpstr>
      <vt:lpstr>What can parents, peers and professionals do to help with teen pregnancy </vt:lpstr>
      <vt:lpstr>Continuation…</vt:lpstr>
      <vt:lpstr>Resources available in my community to assist with teen pregnancy </vt:lpstr>
      <vt:lpstr>Continuation…</vt:lpstr>
      <vt:lpstr>Conclusion </vt:lpstr>
      <vt:lpstr>Summary </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Teen pregnancy</dc:title>
  <dc:creator>Kevin</dc:creator>
  <cp:lastModifiedBy>GEOFF</cp:lastModifiedBy>
  <cp:revision>12</cp:revision>
  <dcterms:created xsi:type="dcterms:W3CDTF">2021-08-29T13:53:02Z</dcterms:created>
  <dcterms:modified xsi:type="dcterms:W3CDTF">2021-08-29T19:55:40Z</dcterms:modified>
</cp:coreProperties>
</file>